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300" r:id="rId14"/>
    <p:sldId id="268" r:id="rId15"/>
    <p:sldId id="269" r:id="rId16"/>
    <p:sldId id="270" r:id="rId17"/>
    <p:sldId id="271" r:id="rId18"/>
    <p:sldId id="272" r:id="rId19"/>
    <p:sldId id="273" r:id="rId20"/>
    <p:sldId id="301" r:id="rId21"/>
    <p:sldId id="302" r:id="rId22"/>
    <p:sldId id="307" r:id="rId23"/>
    <p:sldId id="308" r:id="rId24"/>
    <p:sldId id="309" r:id="rId25"/>
    <p:sldId id="310" r:id="rId26"/>
    <p:sldId id="306" r:id="rId27"/>
    <p:sldId id="319" r:id="rId28"/>
    <p:sldId id="320" r:id="rId29"/>
    <p:sldId id="321" r:id="rId30"/>
    <p:sldId id="311" r:id="rId31"/>
    <p:sldId id="304" r:id="rId32"/>
    <p:sldId id="303" r:id="rId33"/>
    <p:sldId id="312" r:id="rId34"/>
    <p:sldId id="314" r:id="rId35"/>
    <p:sldId id="315" r:id="rId36"/>
    <p:sldId id="316" r:id="rId37"/>
    <p:sldId id="318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3" r:id="rId46"/>
    <p:sldId id="281" r:id="rId47"/>
    <p:sldId id="284" r:id="rId48"/>
    <p:sldId id="285" r:id="rId49"/>
    <p:sldId id="286" r:id="rId50"/>
    <p:sldId id="287" r:id="rId51"/>
    <p:sldId id="289" r:id="rId52"/>
    <p:sldId id="292" r:id="rId53"/>
    <p:sldId id="288" r:id="rId54"/>
    <p:sldId id="290" r:id="rId55"/>
    <p:sldId id="293" r:id="rId56"/>
    <p:sldId id="297" r:id="rId57"/>
    <p:sldId id="298" r:id="rId58"/>
    <p:sldId id="294" r:id="rId59"/>
    <p:sldId id="295" r:id="rId60"/>
    <p:sldId id="296" r:id="rId61"/>
    <p:sldId id="29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5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4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0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0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7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222BE-CBC0-4BAD-83E7-5D660CE3B768}" type="datetimeFigureOut">
              <a:rPr lang="en-US" smtClean="0"/>
              <a:t>6/25/16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D00D2-2874-4E70-985A-AEA19E48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m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m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reading temperature from a LM35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A0;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getTemp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tempinput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millivolts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/1024.0) * 5000;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float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 millivolts/10;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3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for analog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Signal is limited to values between 0-5V maximum.</a:t>
            </a:r>
          </a:p>
          <a:p>
            <a:r>
              <a:rPr lang="en-US" dirty="0"/>
              <a:t>Sampling rate of your routine compared to the signal</a:t>
            </a:r>
          </a:p>
          <a:p>
            <a:pPr lvl="1"/>
            <a:r>
              <a:rPr lang="en-US" dirty="0"/>
              <a:t>Number of samples / second</a:t>
            </a:r>
          </a:p>
          <a:p>
            <a:pPr lvl="1"/>
            <a:r>
              <a:rPr lang="en-US" dirty="0"/>
              <a:t>General rule: sampling rate should be at least twice as fast as the signal.</a:t>
            </a:r>
          </a:p>
          <a:p>
            <a:pPr lvl="1"/>
            <a:r>
              <a:rPr lang="en-US" dirty="0"/>
              <a:t>At maximum, Arduino’s documentation states a theoretical maximum of around 10,000 samples/sec (10KHz) (realistically: around 8k samples/sec)</a:t>
            </a:r>
          </a:p>
          <a:p>
            <a:pPr lvl="1"/>
            <a:r>
              <a:rPr lang="en-US" dirty="0"/>
              <a:t>With some alterations, you can go as high as 77KHz in theory (~56KHz realistically)</a:t>
            </a:r>
          </a:p>
          <a:p>
            <a:pPr lvl="1"/>
            <a:r>
              <a:rPr lang="en-US" dirty="0"/>
              <a:t>Greatly depends on the computational load your MCU is doing</a:t>
            </a:r>
          </a:p>
          <a:p>
            <a:pPr lvl="1"/>
            <a:r>
              <a:rPr lang="en-US" dirty="0"/>
              <a:t>Read more: https://sites.google.com/site/measuringstuff/the-arduino#TOC-Sample-Rates</a:t>
            </a:r>
          </a:p>
        </p:txBody>
      </p:sp>
    </p:spTree>
    <p:extLst>
      <p:ext uri="{BB962C8B-B14F-4D97-AF65-F5344CB8AC3E}">
        <p14:creationId xmlns:p14="http://schemas.microsoft.com/office/powerpoint/2010/main" val="226276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that respond to an external stimulus and give off signals with respect to that event</a:t>
            </a:r>
          </a:p>
          <a:p>
            <a:r>
              <a:rPr lang="en-US" dirty="0"/>
              <a:t>Either go or no-go sensors or analog sensors</a:t>
            </a:r>
          </a:p>
          <a:p>
            <a:pPr lvl="1"/>
            <a:r>
              <a:rPr lang="en-US" dirty="0"/>
              <a:t>Go or no-go: normally produces a binary output like switches</a:t>
            </a:r>
          </a:p>
          <a:p>
            <a:pPr lvl="1"/>
            <a:r>
              <a:rPr lang="en-US" dirty="0"/>
              <a:t>Analog sensors: produces varying-level outputs</a:t>
            </a:r>
          </a:p>
          <a:p>
            <a:r>
              <a:rPr lang="en-US" dirty="0"/>
              <a:t>Also known as transducers </a:t>
            </a:r>
          </a:p>
          <a:p>
            <a:pPr lvl="1"/>
            <a:r>
              <a:rPr lang="en-US" dirty="0"/>
              <a:t>where energy (the stimulus) is converted another form (for example, varying voltage levels)</a:t>
            </a:r>
          </a:p>
        </p:txBody>
      </p:sp>
    </p:spTree>
    <p:extLst>
      <p:ext uri="{BB962C8B-B14F-4D97-AF65-F5344CB8AC3E}">
        <p14:creationId xmlns:p14="http://schemas.microsoft.com/office/powerpoint/2010/main" val="51070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Notes 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sensor: </a:t>
            </a:r>
          </a:p>
          <a:p>
            <a:pPr lvl="1"/>
            <a:r>
              <a:rPr lang="en-US" dirty="0"/>
              <a:t>check the data sheets for proper interfacing</a:t>
            </a:r>
          </a:p>
          <a:p>
            <a:pPr lvl="1"/>
            <a:r>
              <a:rPr lang="en-US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145853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&lt;potential sensors slides go here, will put later if there is time&gt;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output?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talked about analog input, what about output?</a:t>
            </a:r>
          </a:p>
          <a:p>
            <a:r>
              <a:rPr lang="en-US" dirty="0"/>
              <a:t>If there is an ADC, there is also such a thing as a DAC (digital-analog output)</a:t>
            </a:r>
          </a:p>
          <a:p>
            <a:pPr lvl="1"/>
            <a:r>
              <a:rPr lang="en-US" dirty="0"/>
              <a:t>Has a resolution that represents the number of voltage levels the DAC can output</a:t>
            </a:r>
          </a:p>
          <a:p>
            <a:pPr lvl="1"/>
            <a:r>
              <a:rPr lang="en-US" dirty="0"/>
              <a:t>Has a voltage range that determine the min/max of the output signal</a:t>
            </a:r>
          </a:p>
          <a:p>
            <a:pPr lvl="1"/>
            <a:r>
              <a:rPr lang="en-US" dirty="0"/>
              <a:t>Also has a sampling rate that determines the maximum frequency of the signal that can be generated</a:t>
            </a:r>
          </a:p>
          <a:p>
            <a:pPr lvl="1"/>
            <a:r>
              <a:rPr lang="en-US" dirty="0"/>
              <a:t>HOWEVER: our </a:t>
            </a:r>
            <a:r>
              <a:rPr lang="en-US" dirty="0" err="1"/>
              <a:t>Gizduino</a:t>
            </a:r>
            <a:r>
              <a:rPr lang="en-US" dirty="0"/>
              <a:t> does not come with a built-in DAC</a:t>
            </a:r>
          </a:p>
        </p:txBody>
      </p:sp>
    </p:spTree>
    <p:extLst>
      <p:ext uri="{BB962C8B-B14F-4D97-AF65-F5344CB8AC3E}">
        <p14:creationId xmlns:p14="http://schemas.microsoft.com/office/powerpoint/2010/main" val="103140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PWM- Pulse Width Modulation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1013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gizduino</a:t>
            </a:r>
            <a:r>
              <a:rPr lang="en-US" dirty="0"/>
              <a:t> IOT board does have PWM</a:t>
            </a:r>
          </a:p>
          <a:p>
            <a:r>
              <a:rPr lang="en-US" dirty="0"/>
              <a:t>PWM varies the duty cycle of the output digital signal</a:t>
            </a:r>
          </a:p>
          <a:p>
            <a:pPr lvl="1"/>
            <a:r>
              <a:rPr lang="en-US" dirty="0"/>
              <a:t>Duty Cycle refers to the width of the HIGH phase compared to the period of the signal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54150" y="4876800"/>
            <a:ext cx="280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00600" y="400129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600" y="4692134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739900" y="5658089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538297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6073814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739900" y="5658089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298700" y="6176963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98700" y="5663526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57500" y="5658089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57500" y="5658089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03600" y="6162478"/>
            <a:ext cx="55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03600" y="5658089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270750" y="3746739"/>
            <a:ext cx="280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452100" y="353163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52100" y="4222473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391400" y="4882002"/>
            <a:ext cx="29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52100" y="460688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52100" y="5297727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391400" y="4882002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683500" y="5400876"/>
            <a:ext cx="82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683500" y="4882002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496300" y="4867517"/>
            <a:ext cx="29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96300" y="4867517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788400" y="5386391"/>
            <a:ext cx="82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788400" y="4867517"/>
            <a:ext cx="0" cy="518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52100" y="568269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52100" y="6373535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grpSp>
        <p:nvGrpSpPr>
          <p:cNvPr id="66" name="Group 65"/>
          <p:cNvGrpSpPr/>
          <p:nvPr/>
        </p:nvGrpSpPr>
        <p:grpSpPr>
          <a:xfrm flipH="1">
            <a:off x="7391400" y="5943325"/>
            <a:ext cx="2222500" cy="533359"/>
            <a:chOff x="7391400" y="5943325"/>
            <a:chExt cx="2222500" cy="533359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7391400" y="6462199"/>
              <a:ext cx="292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9613900" y="5957810"/>
              <a:ext cx="0" cy="5188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7683500" y="5943325"/>
              <a:ext cx="825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683500" y="5943325"/>
              <a:ext cx="0" cy="5188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496300" y="6476684"/>
              <a:ext cx="292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96300" y="5957810"/>
              <a:ext cx="0" cy="5188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8788400" y="5957810"/>
              <a:ext cx="825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788400" y="5957810"/>
              <a:ext cx="0" cy="5188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381000" y="437062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 DC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68301" y="576266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DC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49193" y="390096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DC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007704" y="495677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25% DC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57344" y="603258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DC</a:t>
            </a:r>
          </a:p>
        </p:txBody>
      </p:sp>
    </p:spTree>
    <p:extLst>
      <p:ext uri="{BB962C8B-B14F-4D97-AF65-F5344CB8AC3E}">
        <p14:creationId xmlns:p14="http://schemas.microsoft.com/office/powerpoint/2010/main" val="110324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is turned on and off in a fast manner—achieving an “averaged” effect on the output side</a:t>
            </a:r>
          </a:p>
          <a:p>
            <a:pPr lvl="1"/>
            <a:r>
              <a:rPr lang="en-US" dirty="0"/>
              <a:t>For example, a 100% DC signal can be considered to produce a 100% output on the light intensity of a LED, a 50% DC signal can be considered to produce a 50% output on the light intensity of the same LED</a:t>
            </a:r>
          </a:p>
          <a:p>
            <a:r>
              <a:rPr lang="en-US" dirty="0"/>
              <a:t>Frequency of switching is around 488Hz for pins 4, 5, 9 and 10 (double for 6 and 7)</a:t>
            </a:r>
          </a:p>
          <a:p>
            <a:pPr lvl="1"/>
            <a:r>
              <a:rPr lang="en-US" dirty="0"/>
              <a:t>Can be controlled by additional settings (beware of dragons as some changes may change the behavior of timer-based functions)</a:t>
            </a:r>
          </a:p>
          <a:p>
            <a:pPr lvl="1"/>
            <a:r>
              <a:rPr lang="en-US" dirty="0"/>
              <a:t>Read more on: https://www.arduino.cc/en/Tutorial/SecretsOfArduinoPWM</a:t>
            </a:r>
          </a:p>
        </p:txBody>
      </p:sp>
    </p:spTree>
    <p:extLst>
      <p:ext uri="{BB962C8B-B14F-4D97-AF65-F5344CB8AC3E}">
        <p14:creationId xmlns:p14="http://schemas.microsoft.com/office/powerpoint/2010/main" val="215617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“Analog Output”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analogWrite</a:t>
            </a:r>
            <a:r>
              <a:rPr lang="en-US" dirty="0"/>
              <a:t>(pin, dc)</a:t>
            </a:r>
          </a:p>
          <a:p>
            <a:pPr lvl="1"/>
            <a:r>
              <a:rPr lang="en-US" dirty="0"/>
              <a:t>outputs a square wave with duty cycle determined by dc / 255.</a:t>
            </a:r>
          </a:p>
          <a:p>
            <a:pPr lvl="1"/>
            <a:r>
              <a:rPr lang="en-US" dirty="0"/>
              <a:t>Pins available: 4, 5, 6, 7, 9, 10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/>
              <a:t>analogRead</a:t>
            </a:r>
            <a:r>
              <a:rPr lang="en-US" dirty="0"/>
              <a:t>(pin, dc)</a:t>
            </a:r>
          </a:p>
          <a:p>
            <a:pPr lvl="1"/>
            <a:r>
              <a:rPr lang="en-US" dirty="0"/>
              <a:t>pin = pin where output signal is desired</a:t>
            </a:r>
          </a:p>
          <a:p>
            <a:pPr lvl="1"/>
            <a:r>
              <a:rPr lang="en-US" dirty="0"/>
              <a:t>dc = value from 0-255 that determines the duty cycle desired where x = dc/255, x being from 0-100%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uses of PWM in controlling analog actuators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1690688"/>
            <a:ext cx="4244875" cy="48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2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Gabriel Abiera</a:t>
            </a:r>
          </a:p>
          <a:p>
            <a:r>
              <a:rPr lang="en-US" dirty="0"/>
              <a:t>BS Computer Science major in Computer Systems Engineering, DLSU Manila, Oct 2013</a:t>
            </a:r>
          </a:p>
          <a:p>
            <a:r>
              <a:rPr lang="en-US" dirty="0"/>
              <a:t>MS Computer Science, DLSU Manila</a:t>
            </a:r>
          </a:p>
          <a:p>
            <a:r>
              <a:rPr lang="en-US" dirty="0"/>
              <a:t>Systems Engineer, Cascadeo Corporation</a:t>
            </a:r>
          </a:p>
          <a:p>
            <a:r>
              <a:rPr lang="en-US" dirty="0"/>
              <a:t>gabriel@cascadeo.com</a:t>
            </a:r>
          </a:p>
        </p:txBody>
      </p:sp>
    </p:spTree>
    <p:extLst>
      <p:ext uri="{BB962C8B-B14F-4D97-AF65-F5344CB8AC3E}">
        <p14:creationId xmlns:p14="http://schemas.microsoft.com/office/powerpoint/2010/main" val="2566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Network of physical devices all interconnected that collect and exchange data</a:t>
            </a:r>
          </a:p>
          <a:p>
            <a:pPr lvl="1"/>
            <a:r>
              <a:rPr lang="en-US" dirty="0"/>
              <a:t>Devices range from sensors, embedded systems, to your toaster and coffee maker</a:t>
            </a:r>
          </a:p>
          <a:p>
            <a:r>
              <a:rPr lang="en-US" dirty="0"/>
              <a:t>Global Standards Initiative on Internet of Things (</a:t>
            </a:r>
            <a:r>
              <a:rPr lang="en-US" dirty="0" err="1"/>
              <a:t>IoT</a:t>
            </a:r>
            <a:r>
              <a:rPr lang="en-US" dirty="0"/>
              <a:t>-GSI) defined </a:t>
            </a:r>
            <a:r>
              <a:rPr lang="en-US" dirty="0" err="1"/>
              <a:t>IoT</a:t>
            </a:r>
            <a:r>
              <a:rPr lang="en-US" dirty="0"/>
              <a:t> as “the infrastructure of information society”</a:t>
            </a:r>
          </a:p>
          <a:p>
            <a:r>
              <a:rPr lang="en-US" dirty="0"/>
              <a:t>Devices can be sensed and controlled remotely</a:t>
            </a:r>
          </a:p>
          <a:p>
            <a:r>
              <a:rPr lang="en-US" dirty="0"/>
              <a:t>Allows the physical world to connect with the digital realm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Homes</a:t>
            </a:r>
          </a:p>
          <a:p>
            <a:pPr lvl="1"/>
            <a:r>
              <a:rPr lang="en-US" dirty="0"/>
              <a:t>Homes that can adjust to your mood (variable lighting, music plays when you enter your home, automatic temperature adjustment)</a:t>
            </a:r>
          </a:p>
          <a:p>
            <a:r>
              <a:rPr lang="en-US" dirty="0"/>
              <a:t>Intelligent Transportation</a:t>
            </a:r>
          </a:p>
          <a:p>
            <a:r>
              <a:rPr lang="en-US" dirty="0"/>
              <a:t>Smart Cities</a:t>
            </a:r>
          </a:p>
          <a:p>
            <a:r>
              <a:rPr lang="en-US" dirty="0"/>
              <a:t>Healthcare devices</a:t>
            </a:r>
          </a:p>
          <a:p>
            <a:r>
              <a:rPr lang="en-US" dirty="0"/>
              <a:t>Interconnection between smart phones, smart watches, and smart devices can be considered as part of </a:t>
            </a:r>
            <a:r>
              <a:rPr lang="en-US" dirty="0" err="1"/>
              <a:t>IoT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Echo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030" y="1360090"/>
            <a:ext cx="4702969" cy="4702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492249"/>
            <a:ext cx="6339826" cy="45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Learning 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Thermostat</a:t>
            </a:r>
          </a:p>
          <a:p>
            <a:r>
              <a:rPr lang="en-US" dirty="0"/>
              <a:t>Helps save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5" y="2092437"/>
            <a:ext cx="6027805" cy="42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heartrate monitoring</a:t>
            </a:r>
          </a:p>
          <a:p>
            <a:r>
              <a:rPr lang="en-US" dirty="0"/>
              <a:t>Aid in achieving fitness goals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032125"/>
            <a:ext cx="8648700" cy="36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7607" y="3713162"/>
            <a:ext cx="4760094" cy="2644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1690688"/>
            <a:ext cx="7075220" cy="38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Continued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components have one thing in common: Automation</a:t>
            </a:r>
          </a:p>
          <a:p>
            <a:r>
              <a:rPr lang="en-US" dirty="0"/>
              <a:t>Data can be collected and devices can be controlled remotely via smart phones or any remote device</a:t>
            </a:r>
          </a:p>
          <a:p>
            <a:r>
              <a:rPr lang="en-US" dirty="0"/>
              <a:t>Devices can even adapt to varying conditions due to the excessive amount of data available</a:t>
            </a:r>
          </a:p>
          <a:p>
            <a:r>
              <a:rPr lang="en-US" dirty="0"/>
              <a:t>Goal is to make life more convenient and technology ubiquitous</a:t>
            </a:r>
          </a:p>
        </p:txBody>
      </p:sp>
    </p:spTree>
    <p:extLst>
      <p:ext uri="{BB962C8B-B14F-4D97-AF65-F5344CB8AC3E}">
        <p14:creationId xmlns:p14="http://schemas.microsoft.com/office/powerpoint/2010/main" val="351924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on several cloud technologies is also an advantage\</a:t>
            </a:r>
          </a:p>
          <a:p>
            <a:r>
              <a:rPr lang="en-US" dirty="0"/>
              <a:t>Perform your computations on the cloud!</a:t>
            </a:r>
          </a:p>
        </p:txBody>
      </p:sp>
    </p:spTree>
    <p:extLst>
      <p:ext uri="{BB962C8B-B14F-4D97-AF65-F5344CB8AC3E}">
        <p14:creationId xmlns:p14="http://schemas.microsoft.com/office/powerpoint/2010/main" val="112943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so much data, we need tools to analyze data efficiently</a:t>
            </a:r>
          </a:p>
          <a:p>
            <a:r>
              <a:rPr lang="en-US" dirty="0"/>
              <a:t>Perform computations on massive amounts of input in seconds </a:t>
            </a:r>
          </a:p>
          <a:p>
            <a:r>
              <a:rPr lang="en-US" dirty="0"/>
              <a:t>Real-time analytics is beneficial when you want to extract information from your devices in real-time</a:t>
            </a:r>
          </a:p>
          <a:p>
            <a:r>
              <a:rPr lang="en-US" dirty="0"/>
              <a:t>Notable tools are Hadoop and Apache Spark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Ubiquity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116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Meets the World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40688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and other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288"/>
            <a:ext cx="59055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3731"/>
            <a:ext cx="5864226" cy="4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of linking multiple computing devices together in order to share resources or data</a:t>
            </a:r>
          </a:p>
          <a:p>
            <a:r>
              <a:rPr lang="en-US" dirty="0"/>
              <a:t>Resources can be physical devices: phones, printers, laptops</a:t>
            </a:r>
          </a:p>
          <a:p>
            <a:r>
              <a:rPr lang="en-US" dirty="0"/>
              <a:t>But can also be something digital such as e-mails, instant messages, Facebook notifications etc. </a:t>
            </a:r>
          </a:p>
          <a:p>
            <a:r>
              <a:rPr lang="en-US" dirty="0"/>
              <a:t>Devices can be linked via cables, radio waves, </a:t>
            </a:r>
            <a:r>
              <a:rPr lang="en-US" dirty="0" err="1"/>
              <a:t>wi-fi</a:t>
            </a:r>
            <a:r>
              <a:rPr lang="en-US" dirty="0"/>
              <a:t>, infrared beams, etc. to form a network</a:t>
            </a:r>
          </a:p>
        </p:txBody>
      </p:sp>
    </p:spTree>
    <p:extLst>
      <p:ext uri="{BB962C8B-B14F-4D97-AF65-F5344CB8AC3E}">
        <p14:creationId xmlns:p14="http://schemas.microsoft.com/office/powerpoint/2010/main" val="130060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Devices</a:t>
            </a:r>
          </a:p>
          <a:p>
            <a:r>
              <a:rPr lang="en-US" dirty="0"/>
              <a:t>Networking Layers</a:t>
            </a:r>
          </a:p>
          <a:p>
            <a:r>
              <a:rPr lang="en-US" dirty="0"/>
              <a:t>IP Addressing</a:t>
            </a:r>
          </a:p>
          <a:p>
            <a:r>
              <a:rPr lang="en-US" dirty="0" err="1"/>
              <a:t>Subnetting</a:t>
            </a:r>
            <a:endParaRPr lang="en-US" dirty="0"/>
          </a:p>
          <a:p>
            <a:r>
              <a:rPr lang="en-US" dirty="0"/>
              <a:t>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  <a:p>
            <a:pPr lvl="1"/>
            <a:r>
              <a:rPr lang="en-US" dirty="0"/>
              <a:t>Connect as many devices on the same network.</a:t>
            </a:r>
          </a:p>
          <a:p>
            <a:pPr lvl="1"/>
            <a:r>
              <a:rPr lang="en-US" dirty="0"/>
              <a:t>Devices are generally within the same vicinity</a:t>
            </a:r>
          </a:p>
          <a:p>
            <a:pPr lvl="1"/>
            <a:r>
              <a:rPr lang="en-US" dirty="0"/>
              <a:t>Acts as a controller to share information with one another</a:t>
            </a:r>
          </a:p>
          <a:p>
            <a:r>
              <a:rPr lang="en-US" dirty="0"/>
              <a:t>Routers</a:t>
            </a:r>
          </a:p>
          <a:p>
            <a:pPr lvl="1"/>
            <a:r>
              <a:rPr lang="en-US" dirty="0"/>
              <a:t>Connect different networks to each other</a:t>
            </a:r>
          </a:p>
          <a:p>
            <a:pPr lvl="1"/>
            <a:r>
              <a:rPr lang="en-US" dirty="0"/>
              <a:t>Allows for data exchange between networks</a:t>
            </a:r>
          </a:p>
          <a:p>
            <a:pPr lvl="1"/>
            <a:r>
              <a:rPr lang="en-US" dirty="0"/>
              <a:t>Acts as a dispatcher: packages digital information and chooses the best route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address assigned to a device in a network</a:t>
            </a:r>
          </a:p>
          <a:p>
            <a:r>
              <a:rPr lang="en-US" dirty="0"/>
              <a:t>Two functions</a:t>
            </a:r>
          </a:p>
          <a:p>
            <a:pPr lvl="1"/>
            <a:r>
              <a:rPr lang="en-US" dirty="0"/>
              <a:t>Network interface identification</a:t>
            </a:r>
          </a:p>
          <a:p>
            <a:pPr lvl="1"/>
            <a:r>
              <a:rPr lang="en-US" dirty="0"/>
              <a:t>Device addressing</a:t>
            </a:r>
          </a:p>
          <a:p>
            <a:r>
              <a:rPr lang="en-US" dirty="0"/>
              <a:t>Essentially indicates where is the device</a:t>
            </a:r>
          </a:p>
          <a:p>
            <a:r>
              <a:rPr lang="en-US" dirty="0"/>
              <a:t>IPV4 and IPV6</a:t>
            </a:r>
          </a:p>
        </p:txBody>
      </p:sp>
    </p:spTree>
    <p:extLst>
      <p:ext uri="{BB962C8B-B14F-4D97-AF65-F5344CB8AC3E}">
        <p14:creationId xmlns:p14="http://schemas.microsoft.com/office/powerpoint/2010/main" val="21180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logical division of an IP address.</a:t>
            </a:r>
          </a:p>
          <a:p>
            <a:r>
              <a:rPr lang="en-US" dirty="0"/>
              <a:t>Dividing a network (composed of IP Addresses) into two or more networks is called </a:t>
            </a:r>
            <a:r>
              <a:rPr lang="en-US" dirty="0" err="1"/>
              <a:t>subnetting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Consists of 32-bits</a:t>
            </a:r>
          </a:p>
          <a:p>
            <a:r>
              <a:rPr lang="en-US" dirty="0"/>
              <a:t>Has 4,294,967,296 possible addresses 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626437"/>
              </p:ext>
            </p:extLst>
          </p:nvPr>
        </p:nvGraphicFramePr>
        <p:xfrm>
          <a:off x="1444869" y="2868914"/>
          <a:ext cx="9352085" cy="3574856"/>
        </p:xfrm>
        <a:graphic>
          <a:graphicData uri="http://schemas.openxmlformats.org/drawingml/2006/table">
            <a:tbl>
              <a:tblPr/>
              <a:tblGrid>
                <a:gridCol w="2005027">
                  <a:extLst>
                    <a:ext uri="{9D8B030D-6E8A-4147-A177-3AD203B41FA5}">
                      <a16:colId xmlns:a16="http://schemas.microsoft.com/office/drawing/2014/main" xmlns="" val="4165038010"/>
                    </a:ext>
                  </a:extLst>
                </a:gridCol>
                <a:gridCol w="4544012">
                  <a:extLst>
                    <a:ext uri="{9D8B030D-6E8A-4147-A177-3AD203B41FA5}">
                      <a16:colId xmlns:a16="http://schemas.microsoft.com/office/drawing/2014/main" xmlns="" val="1395221287"/>
                    </a:ext>
                  </a:extLst>
                </a:gridCol>
                <a:gridCol w="2803046">
                  <a:extLst>
                    <a:ext uri="{9D8B030D-6E8A-4147-A177-3AD203B41FA5}">
                      <a16:colId xmlns:a16="http://schemas.microsoft.com/office/drawing/2014/main" xmlns="" val="3808903354"/>
                    </a:ext>
                  </a:extLst>
                </a:gridCol>
              </a:tblGrid>
              <a:tr h="927701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Binary form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Dot-decimal</a:t>
                      </a:r>
                      <a:r>
                        <a:rPr lang="en-US" sz="2000" baseline="0" dirty="0">
                          <a:effectLst/>
                        </a:rPr>
                        <a:t> notation</a:t>
                      </a:r>
                      <a:endParaRPr lang="en-US" sz="2000" dirty="0">
                        <a:effectLst/>
                      </a:endParaRPr>
                    </a:p>
                    <a:p>
                      <a:endParaRPr lang="en-US" sz="2000" dirty="0"/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2673609"/>
                  </a:ext>
                </a:extLst>
              </a:tr>
              <a:tr h="64225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IP address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11000000.10101000.00000101.10000010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192.168.5.130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528914"/>
                  </a:ext>
                </a:extLst>
              </a:tr>
              <a:tr h="64225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Subnet mask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11111111.11111111.11111111.00000000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255.255.255.0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4307597"/>
                  </a:ext>
                </a:extLst>
              </a:tr>
              <a:tr h="64225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Network prefix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11000000.10101000.00000101.00000000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192.168.5.0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7881636"/>
                  </a:ext>
                </a:extLst>
              </a:tr>
              <a:tr h="64225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Host part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00000000.00000000.00000000.10000010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0.0.0.130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638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10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endpoint for your devices </a:t>
            </a:r>
          </a:p>
          <a:p>
            <a:r>
              <a:rPr lang="en-US" dirty="0"/>
              <a:t>Always associated with an IP address of a host and protocol type</a:t>
            </a:r>
          </a:p>
          <a:p>
            <a:r>
              <a:rPr lang="en-US" dirty="0"/>
              <a:t>16-bit numbers that are associated with every IP address</a:t>
            </a:r>
          </a:p>
          <a:p>
            <a:r>
              <a:rPr lang="en-US" dirty="0"/>
              <a:t>Access devices by specifying its available ports. </a:t>
            </a:r>
          </a:p>
        </p:txBody>
      </p:sp>
    </p:spTree>
    <p:extLst>
      <p:ext uri="{BB962C8B-B14F-4D97-AF65-F5344CB8AC3E}">
        <p14:creationId xmlns:p14="http://schemas.microsoft.com/office/powerpoint/2010/main" val="23336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Gizduino</a:t>
            </a:r>
            <a:r>
              <a:rPr lang="en-US" dirty="0"/>
              <a:t> IOT provides an integrated Ethernet port along with libraries designed to help facilitate TCP/IP Communications</a:t>
            </a:r>
          </a:p>
          <a:p>
            <a:r>
              <a:rPr lang="en-US" dirty="0"/>
              <a:t>Enables the embedded platform to talk via a network to other services</a:t>
            </a:r>
          </a:p>
        </p:txBody>
      </p:sp>
    </p:spTree>
    <p:extLst>
      <p:ext uri="{BB962C8B-B14F-4D97-AF65-F5344CB8AC3E}">
        <p14:creationId xmlns:p14="http://schemas.microsoft.com/office/powerpoint/2010/main" val="8994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3475"/>
          </a:xfrm>
        </p:spPr>
        <p:txBody>
          <a:bodyPr/>
          <a:lstStyle/>
          <a:p>
            <a:r>
              <a:rPr lang="en-US" dirty="0"/>
              <a:t>Learned how to interface your microcontroller via digital signals</a:t>
            </a:r>
          </a:p>
          <a:p>
            <a:pPr lvl="1"/>
            <a:r>
              <a:rPr lang="en-US" dirty="0"/>
              <a:t>Signals consist of two values, either a HIGH or LOW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14500" y="33528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44800" y="51054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448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5100" y="33528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51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80000" y="51054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800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10300" y="33528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103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145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85100" y="3352800"/>
            <a:ext cx="27940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85100" y="5105400"/>
            <a:ext cx="27686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794191" y="316813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(5V)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6091" y="4920734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(0V)</a:t>
            </a:r>
          </a:p>
        </p:txBody>
      </p:sp>
    </p:spTree>
    <p:extLst>
      <p:ext uri="{BB962C8B-B14F-4D97-AF65-F5344CB8AC3E}">
        <p14:creationId xmlns:p14="http://schemas.microsoft.com/office/powerpoint/2010/main" val="18216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" y="1825625"/>
            <a:ext cx="5876925" cy="49037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 void setup()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(mac) == 0) {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Serial.println</a:t>
            </a:r>
            <a:r>
              <a:rPr lang="en-US" dirty="0"/>
              <a:t>("Failed to configure Ethernet using DHCP");</a:t>
            </a:r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</a:t>
            </a:r>
            <a:r>
              <a:rPr lang="en-US" dirty="0" err="1"/>
              <a:t>ip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(mac, </a:t>
            </a:r>
            <a:r>
              <a:rPr lang="en-US" dirty="0" err="1"/>
              <a:t>ip</a:t>
            </a:r>
            <a:r>
              <a:rPr lang="en-US" dirty="0"/>
              <a:t>, </a:t>
            </a:r>
            <a:r>
              <a:rPr lang="en-US" dirty="0" err="1"/>
              <a:t>mydns</a:t>
            </a:r>
            <a:r>
              <a:rPr lang="en-US" dirty="0"/>
              <a:t>, </a:t>
            </a:r>
            <a:r>
              <a:rPr lang="en-US" dirty="0" err="1"/>
              <a:t>gwip</a:t>
            </a:r>
            <a:r>
              <a:rPr lang="en-US" dirty="0"/>
              <a:t>, snip);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5032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In void setup()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#else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(mac) == 0)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#</a:t>
            </a:r>
            <a:r>
              <a:rPr lang="en-US" dirty="0" err="1">
                <a:solidFill>
                  <a:srgbClr val="FF0000"/>
                </a:solidFill>
              </a:rPr>
              <a:t>endif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Serial.println</a:t>
            </a:r>
            <a:r>
              <a:rPr lang="en-US" dirty="0"/>
              <a:t>("Failed to configure Ethernet using DHCP");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</a:t>
            </a:r>
            <a:r>
              <a:rPr lang="en-US" dirty="0" err="1"/>
              <a:t>ip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#else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(mac, </a:t>
            </a:r>
            <a:r>
              <a:rPr lang="en-US" dirty="0" err="1"/>
              <a:t>ip</a:t>
            </a:r>
            <a:r>
              <a:rPr lang="en-US" dirty="0"/>
              <a:t>, </a:t>
            </a:r>
            <a:r>
              <a:rPr lang="en-US" dirty="0" err="1"/>
              <a:t>mydns</a:t>
            </a:r>
            <a:r>
              <a:rPr lang="en-US" dirty="0"/>
              <a:t>, </a:t>
            </a:r>
            <a:r>
              <a:rPr lang="en-US" dirty="0" err="1"/>
              <a:t>gwip</a:t>
            </a:r>
            <a:r>
              <a:rPr lang="en-US" dirty="0"/>
              <a:t>, snip);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#</a:t>
            </a:r>
            <a:r>
              <a:rPr lang="en-US" dirty="0" err="1">
                <a:solidFill>
                  <a:srgbClr val="FF0000"/>
                </a:solidFill>
              </a:rPr>
              <a:t>endif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Macros that assist if a MAC address for the Ethernet </a:t>
            </a:r>
            <a:r>
              <a:rPr lang="en-US" dirty="0" err="1">
                <a:solidFill>
                  <a:srgbClr val="FF0000"/>
                </a:solidFill>
              </a:rPr>
              <a:t>phy</a:t>
            </a:r>
            <a:r>
              <a:rPr lang="en-US" dirty="0">
                <a:solidFill>
                  <a:srgbClr val="FF0000"/>
                </a:solidFill>
              </a:rPr>
              <a:t> is already defined</a:t>
            </a:r>
          </a:p>
        </p:txBody>
      </p:sp>
    </p:spTree>
    <p:extLst>
      <p:ext uri="{BB962C8B-B14F-4D97-AF65-F5344CB8AC3E}">
        <p14:creationId xmlns:p14="http://schemas.microsoft.com/office/powerpoint/2010/main" val="5072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4818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 void setup()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Ethernet.begin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 == 0) {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Ethernet.begin</a:t>
            </a:r>
            <a:r>
              <a:rPr lang="en-US" dirty="0">
                <a:solidFill>
                  <a:srgbClr val="FF0000"/>
                </a:solidFill>
              </a:rPr>
              <a:t>(mac) </a:t>
            </a:r>
            <a:r>
              <a:rPr lang="en-US" dirty="0"/>
              <a:t>== 0) {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Serial.println</a:t>
            </a:r>
            <a:r>
              <a:rPr lang="en-US" dirty="0"/>
              <a:t>("Failed to configure Ethernet using DHCP");</a:t>
            </a:r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</a:t>
            </a:r>
            <a:r>
              <a:rPr lang="en-US" dirty="0" err="1"/>
              <a:t>ip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Ethernet.begin</a:t>
            </a:r>
            <a:r>
              <a:rPr lang="en-US" dirty="0"/>
              <a:t>(mac, </a:t>
            </a:r>
            <a:r>
              <a:rPr lang="en-US" dirty="0" err="1"/>
              <a:t>ip</a:t>
            </a:r>
            <a:r>
              <a:rPr lang="en-US" dirty="0"/>
              <a:t>, </a:t>
            </a:r>
            <a:r>
              <a:rPr lang="en-US" dirty="0" err="1"/>
              <a:t>mydns</a:t>
            </a:r>
            <a:r>
              <a:rPr lang="en-US" dirty="0"/>
              <a:t>, </a:t>
            </a:r>
            <a:r>
              <a:rPr lang="en-US" dirty="0" err="1"/>
              <a:t>gwip</a:t>
            </a:r>
            <a:r>
              <a:rPr lang="en-US" dirty="0"/>
              <a:t>, snip);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Use DHCP to configure the network of the </a:t>
            </a:r>
            <a:r>
              <a:rPr lang="en-US" dirty="0" err="1">
                <a:solidFill>
                  <a:srgbClr val="FF0000"/>
                </a:solidFill>
              </a:rPr>
              <a:t>gizduino</a:t>
            </a:r>
            <a:r>
              <a:rPr lang="en-US" dirty="0">
                <a:solidFill>
                  <a:srgbClr val="FF0000"/>
                </a:solidFill>
              </a:rPr>
              <a:t>. (automatically fetches IP address, DNS (if any), Gateway IP(if any) and subnet (if any) for the network. Returns true if configuration is obtained, false otherwise.</a:t>
            </a:r>
          </a:p>
        </p:txBody>
      </p:sp>
    </p:spTree>
    <p:extLst>
      <p:ext uri="{BB962C8B-B14F-4D97-AF65-F5344CB8AC3E}">
        <p14:creationId xmlns:p14="http://schemas.microsoft.com/office/powerpoint/2010/main" val="1768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4"/>
            <a:ext cx="6019800" cy="4818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 void setup()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() == 0) {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/>
              <a:t>Ethernet.begin</a:t>
            </a:r>
            <a:r>
              <a:rPr lang="en-US" dirty="0"/>
              <a:t>(mac) == 0) {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Serial.println</a:t>
            </a:r>
            <a:r>
              <a:rPr lang="en-US" dirty="0"/>
              <a:t>("Failed to configure Ethernet using DHCP");</a:t>
            </a:r>
          </a:p>
          <a:p>
            <a:pPr marL="0" indent="0">
              <a:buNone/>
            </a:pPr>
            <a:r>
              <a:rPr lang="en-US" dirty="0"/>
              <a:t>#if defined(WIZ550io_WITH_MACADDRESS)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>
                <a:solidFill>
                  <a:srgbClr val="FF0000"/>
                </a:solidFill>
              </a:rPr>
              <a:t>Ethernet.begin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ip</a:t>
            </a:r>
            <a:r>
              <a:rPr lang="en-US" dirty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/>
              <a:t>  #else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>
                <a:solidFill>
                  <a:srgbClr val="FF0000"/>
                </a:solidFill>
              </a:rPr>
              <a:t>Ethernet.begin</a:t>
            </a:r>
            <a:r>
              <a:rPr lang="en-US" dirty="0">
                <a:solidFill>
                  <a:srgbClr val="FF0000"/>
                </a:solidFill>
              </a:rPr>
              <a:t>(mac, </a:t>
            </a:r>
            <a:r>
              <a:rPr lang="en-US" dirty="0" err="1">
                <a:solidFill>
                  <a:srgbClr val="FF0000"/>
                </a:solidFill>
              </a:rPr>
              <a:t>ip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mydns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gwip</a:t>
            </a:r>
            <a:r>
              <a:rPr lang="en-US" dirty="0">
                <a:solidFill>
                  <a:srgbClr val="FF0000"/>
                </a:solidFill>
              </a:rPr>
              <a:t>, snip);</a:t>
            </a:r>
          </a:p>
          <a:p>
            <a:pPr marL="0" indent="0">
              <a:buNone/>
            </a:pPr>
            <a:r>
              <a:rPr lang="en-US" dirty="0"/>
              <a:t>  #</a:t>
            </a:r>
            <a:r>
              <a:rPr lang="en-US" dirty="0" err="1"/>
              <a:t>endif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Configure the network with manually defined parameters. When doing so, </a:t>
            </a:r>
            <a:r>
              <a:rPr lang="en-US" dirty="0" err="1">
                <a:solidFill>
                  <a:srgbClr val="FF0000"/>
                </a:solidFill>
              </a:rPr>
              <a:t>ip</a:t>
            </a:r>
            <a:r>
              <a:rPr lang="en-US" dirty="0">
                <a:solidFill>
                  <a:srgbClr val="FF0000"/>
                </a:solidFill>
              </a:rPr>
              <a:t> is required. Other parameters such as DNS, gateway IP (</a:t>
            </a:r>
            <a:r>
              <a:rPr lang="en-US" dirty="0" err="1">
                <a:solidFill>
                  <a:srgbClr val="FF0000"/>
                </a:solidFill>
              </a:rPr>
              <a:t>gwip</a:t>
            </a:r>
            <a:r>
              <a:rPr lang="en-US" dirty="0">
                <a:solidFill>
                  <a:srgbClr val="FF0000"/>
                </a:solidFill>
              </a:rPr>
              <a:t>) and subnet IP (snip) are optional. Incorrectly-set manually options may inhibit networking ability.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ip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mydns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gwip</a:t>
            </a:r>
            <a:r>
              <a:rPr lang="en-US" dirty="0">
                <a:solidFill>
                  <a:srgbClr val="FF0000"/>
                </a:solidFill>
              </a:rPr>
              <a:t> and snip can be created by calling the function </a:t>
            </a:r>
            <a:r>
              <a:rPr lang="en-US" dirty="0" err="1">
                <a:solidFill>
                  <a:srgbClr val="FF0000"/>
                </a:solidFill>
              </a:rPr>
              <a:t>IPAddress</a:t>
            </a:r>
            <a:r>
              <a:rPr lang="en-US" dirty="0">
                <a:solidFill>
                  <a:srgbClr val="FF0000"/>
                </a:solidFill>
              </a:rPr>
              <a:t> with </a:t>
            </a:r>
            <a:r>
              <a:rPr lang="en-US" dirty="0" err="1">
                <a:solidFill>
                  <a:srgbClr val="FF0000"/>
                </a:solidFill>
              </a:rPr>
              <a:t>paramters</a:t>
            </a:r>
            <a:r>
              <a:rPr lang="en-US" dirty="0">
                <a:solidFill>
                  <a:srgbClr val="FF0000"/>
                </a:solidFill>
              </a:rPr>
              <a:t> for each octet of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13237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Ethernet library enables support for both connection-oriented (TCP) and connectionless (UDP) protocols, as client and server.</a:t>
            </a:r>
          </a:p>
          <a:p>
            <a:r>
              <a:rPr lang="en-US" dirty="0"/>
              <a:t>Connection-oriented means that a handshake is performed before transmission of data begins. Data order is preserved and transmission is guaranteed by an acknowledgement.</a:t>
            </a:r>
          </a:p>
          <a:p>
            <a:r>
              <a:rPr lang="en-US" dirty="0"/>
              <a:t>Connectionless means that data is sent in a fire-and-forget fashion.</a:t>
            </a:r>
          </a:p>
        </p:txBody>
      </p:sp>
    </p:spTree>
    <p:extLst>
      <p:ext uri="{BB962C8B-B14F-4D97-AF65-F5344CB8AC3E}">
        <p14:creationId xmlns:p14="http://schemas.microsoft.com/office/powerpoint/2010/main" val="21200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Client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0473" y="1690687"/>
            <a:ext cx="5514473" cy="49186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TCP</a:t>
            </a:r>
          </a:p>
          <a:p>
            <a:r>
              <a:rPr lang="en-US" dirty="0"/>
              <a:t>Define </a:t>
            </a:r>
            <a:r>
              <a:rPr lang="en-US" dirty="0" err="1"/>
              <a:t>EthernetClient</a:t>
            </a:r>
            <a:r>
              <a:rPr lang="en-US" dirty="0"/>
              <a:t> object globally</a:t>
            </a:r>
          </a:p>
          <a:p>
            <a:r>
              <a:rPr lang="en-US" dirty="0"/>
              <a:t>In loop() (or wherever you want to send a request) connect to a server by specifying </a:t>
            </a:r>
            <a:r>
              <a:rPr lang="en-US" dirty="0" err="1"/>
              <a:t>client.connect</a:t>
            </a:r>
            <a:r>
              <a:rPr lang="en-US" dirty="0"/>
              <a:t>(server, port) where server is either a string that points to the DNS name of the server or an IP address of a server, and port is the port of the server (returns 0 if connection was unsuccessful)</a:t>
            </a:r>
          </a:p>
          <a:p>
            <a:pPr lvl="1"/>
            <a:r>
              <a:rPr lang="en-US" dirty="0"/>
              <a:t>Helpers: </a:t>
            </a:r>
            <a:r>
              <a:rPr lang="en-US" dirty="0" err="1"/>
              <a:t>client.connected</a:t>
            </a:r>
            <a:r>
              <a:rPr lang="en-US" dirty="0"/>
              <a:t>() determines if the client is still connected (returns as connected if there is still data left)</a:t>
            </a:r>
          </a:p>
          <a:p>
            <a:pPr lvl="1"/>
            <a:r>
              <a:rPr lang="en-US" dirty="0" err="1"/>
              <a:t>client.available</a:t>
            </a:r>
            <a:r>
              <a:rPr lang="en-US" dirty="0"/>
              <a:t>() returns the number of bytes still to be read</a:t>
            </a:r>
          </a:p>
          <a:p>
            <a:pPr lvl="1"/>
            <a:r>
              <a:rPr lang="en-US" dirty="0" err="1"/>
              <a:t>client.read</a:t>
            </a:r>
            <a:r>
              <a:rPr lang="en-US" dirty="0"/>
              <a:t>() returns a byte read from the receive buffer</a:t>
            </a:r>
          </a:p>
          <a:p>
            <a:pPr lvl="1"/>
            <a:r>
              <a:rPr lang="en-US" dirty="0" err="1"/>
              <a:t>client.write</a:t>
            </a:r>
            <a:r>
              <a:rPr lang="en-US" dirty="0"/>
              <a:t>(), </a:t>
            </a:r>
            <a:r>
              <a:rPr lang="en-US" dirty="0" err="1"/>
              <a:t>client.print</a:t>
            </a:r>
            <a:r>
              <a:rPr lang="en-US" dirty="0"/>
              <a:t>(), </a:t>
            </a:r>
            <a:r>
              <a:rPr lang="en-US" dirty="0" err="1"/>
              <a:t>client.println</a:t>
            </a:r>
            <a:r>
              <a:rPr lang="en-US" dirty="0"/>
              <a:t>() allows the client to transmit data to the server.</a:t>
            </a:r>
          </a:p>
          <a:p>
            <a:r>
              <a:rPr lang="en-US" dirty="0" err="1"/>
              <a:t>client.stop</a:t>
            </a:r>
            <a:r>
              <a:rPr lang="en-US" dirty="0"/>
              <a:t>() closes the connection to the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12042" y="1825625"/>
            <a:ext cx="5706979" cy="47837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UDP</a:t>
            </a:r>
          </a:p>
          <a:p>
            <a:r>
              <a:rPr lang="en-US" dirty="0"/>
              <a:t>Define an </a:t>
            </a:r>
            <a:r>
              <a:rPr lang="en-US" dirty="0" err="1"/>
              <a:t>EthernetUDP</a:t>
            </a:r>
            <a:r>
              <a:rPr lang="en-US" dirty="0"/>
              <a:t> object globally</a:t>
            </a:r>
          </a:p>
          <a:p>
            <a:r>
              <a:rPr lang="en-US" dirty="0"/>
              <a:t>Define a receive buffer globally</a:t>
            </a:r>
          </a:p>
          <a:p>
            <a:r>
              <a:rPr lang="en-US" dirty="0"/>
              <a:t>After initializing the network in setup(), start the UDP server with </a:t>
            </a:r>
            <a:r>
              <a:rPr lang="en-US" dirty="0" err="1"/>
              <a:t>Udp.begin</a:t>
            </a:r>
            <a:r>
              <a:rPr lang="en-US" dirty="0"/>
              <a:t>(#PORT) where #PORT is the receiving port locally</a:t>
            </a:r>
          </a:p>
          <a:p>
            <a:r>
              <a:rPr lang="en-US" dirty="0"/>
              <a:t>In loop() or wherever you want to send a packet:</a:t>
            </a:r>
          </a:p>
          <a:p>
            <a:pPr lvl="1"/>
            <a:r>
              <a:rPr lang="en-US" dirty="0" err="1"/>
              <a:t>Udp.beginPacket</a:t>
            </a:r>
            <a:r>
              <a:rPr lang="en-US" dirty="0"/>
              <a:t>(</a:t>
            </a:r>
            <a:r>
              <a:rPr lang="en-US" dirty="0" err="1"/>
              <a:t>remoteip</a:t>
            </a:r>
            <a:r>
              <a:rPr lang="en-US" dirty="0"/>
              <a:t> </a:t>
            </a:r>
            <a:r>
              <a:rPr lang="en-US" dirty="0" err="1"/>
              <a:t>remoteport</a:t>
            </a:r>
            <a:r>
              <a:rPr lang="en-US" dirty="0"/>
              <a:t>,), </a:t>
            </a:r>
            <a:r>
              <a:rPr lang="en-US" dirty="0" err="1"/>
              <a:t>Udp.write</a:t>
            </a:r>
            <a:r>
              <a:rPr lang="en-US" dirty="0"/>
              <a:t>(</a:t>
            </a:r>
            <a:r>
              <a:rPr lang="en-US" dirty="0" err="1"/>
              <a:t>replybuffer</a:t>
            </a:r>
            <a:r>
              <a:rPr lang="en-US" dirty="0"/>
              <a:t>) writes the data to be sent into the packet. </a:t>
            </a:r>
            <a:r>
              <a:rPr lang="en-US" dirty="0" err="1"/>
              <a:t>Udp.endpacket</a:t>
            </a:r>
            <a:r>
              <a:rPr lang="en-US" dirty="0"/>
              <a:t>() closes the packets being sent</a:t>
            </a:r>
          </a:p>
          <a:p>
            <a:r>
              <a:rPr lang="en-US" dirty="0"/>
              <a:t>In loop(), check if there is a packet by performing </a:t>
            </a:r>
            <a:r>
              <a:rPr lang="en-US" dirty="0" err="1"/>
              <a:t>Udp.parsePacket</a:t>
            </a:r>
            <a:r>
              <a:rPr lang="en-US" dirty="0"/>
              <a:t>() (returns 0 if there is no packet, Size of packet if there is a p </a:t>
            </a:r>
            <a:r>
              <a:rPr lang="en-US" dirty="0" err="1"/>
              <a:t>acket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Helpers: </a:t>
            </a:r>
            <a:r>
              <a:rPr lang="en-US" dirty="0" err="1"/>
              <a:t>Udp.remotePort</a:t>
            </a:r>
            <a:r>
              <a:rPr lang="en-US" dirty="0"/>
              <a:t>(), </a:t>
            </a:r>
            <a:r>
              <a:rPr lang="en-US" dirty="0" err="1"/>
              <a:t>Udp.remoteIP</a:t>
            </a:r>
            <a:r>
              <a:rPr lang="en-US" dirty="0"/>
              <a:t>() returns the port and IP of the sender of the </a:t>
            </a:r>
            <a:r>
              <a:rPr lang="en-US" dirty="0" err="1"/>
              <a:t>udp</a:t>
            </a:r>
            <a:r>
              <a:rPr lang="en-US" dirty="0"/>
              <a:t> packet.</a:t>
            </a:r>
          </a:p>
          <a:p>
            <a:pPr lvl="1"/>
            <a:r>
              <a:rPr lang="en-US" dirty="0" err="1"/>
              <a:t>Udp.read</a:t>
            </a:r>
            <a:r>
              <a:rPr lang="en-US" dirty="0"/>
              <a:t>(buffer, </a:t>
            </a:r>
            <a:r>
              <a:rPr lang="en-US" dirty="0" err="1"/>
              <a:t>maxbuffersize</a:t>
            </a:r>
            <a:r>
              <a:rPr lang="en-US" dirty="0"/>
              <a:t>) reads the contents of the packet received by the server.</a:t>
            </a:r>
          </a:p>
        </p:txBody>
      </p:sp>
    </p:spTree>
    <p:extLst>
      <p:ext uri="{BB962C8B-B14F-4D97-AF65-F5344CB8AC3E}">
        <p14:creationId xmlns:p14="http://schemas.microsoft.com/office/powerpoint/2010/main" val="11606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0473" y="1690687"/>
            <a:ext cx="5514473" cy="49186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TCP</a:t>
            </a:r>
          </a:p>
          <a:p>
            <a:r>
              <a:rPr lang="en-US" dirty="0"/>
              <a:t>Define </a:t>
            </a:r>
            <a:r>
              <a:rPr lang="en-US" dirty="0" err="1"/>
              <a:t>EthernetServer</a:t>
            </a:r>
            <a:r>
              <a:rPr lang="en-US" dirty="0"/>
              <a:t>(port) globally</a:t>
            </a:r>
          </a:p>
          <a:p>
            <a:r>
              <a:rPr lang="en-US" dirty="0"/>
              <a:t>After initializing the network in setup(), start the </a:t>
            </a:r>
            <a:r>
              <a:rPr lang="en-US" dirty="0" err="1"/>
              <a:t>EthernetServer</a:t>
            </a:r>
            <a:r>
              <a:rPr lang="en-US" dirty="0"/>
              <a:t> with </a:t>
            </a:r>
            <a:r>
              <a:rPr lang="en-US" dirty="0" err="1"/>
              <a:t>server.Start</a:t>
            </a:r>
            <a:r>
              <a:rPr lang="en-US" dirty="0"/>
              <a:t>()</a:t>
            </a:r>
          </a:p>
          <a:p>
            <a:r>
              <a:rPr lang="en-US" dirty="0"/>
              <a:t>In loop(), listen for incoming clients by creating an </a:t>
            </a:r>
            <a:r>
              <a:rPr lang="en-US" dirty="0" err="1"/>
              <a:t>EthernetClient</a:t>
            </a:r>
            <a:r>
              <a:rPr lang="en-US" dirty="0"/>
              <a:t> with </a:t>
            </a:r>
            <a:r>
              <a:rPr lang="en-US" dirty="0" err="1"/>
              <a:t>server.available</a:t>
            </a:r>
            <a:r>
              <a:rPr lang="en-US" dirty="0"/>
              <a:t>() which returns a client if available, and 0 otherwise</a:t>
            </a:r>
          </a:p>
          <a:p>
            <a:pPr lvl="1"/>
            <a:r>
              <a:rPr lang="en-US" dirty="0"/>
              <a:t>Helpers: </a:t>
            </a:r>
            <a:r>
              <a:rPr lang="en-US" dirty="0" err="1"/>
              <a:t>client.connected</a:t>
            </a:r>
            <a:r>
              <a:rPr lang="en-US" dirty="0"/>
              <a:t>() determines if the client is still connected (returns as connected if there is still data left)</a:t>
            </a:r>
          </a:p>
          <a:p>
            <a:pPr lvl="1"/>
            <a:r>
              <a:rPr lang="en-US" dirty="0" err="1"/>
              <a:t>client.available</a:t>
            </a:r>
            <a:r>
              <a:rPr lang="en-US" dirty="0"/>
              <a:t>() returns the number of bytes still to be read</a:t>
            </a:r>
          </a:p>
          <a:p>
            <a:pPr lvl="1"/>
            <a:r>
              <a:rPr lang="en-US" dirty="0" err="1"/>
              <a:t>client.read</a:t>
            </a:r>
            <a:r>
              <a:rPr lang="en-US" dirty="0"/>
              <a:t>() returns a byte read from the receive buffer</a:t>
            </a:r>
          </a:p>
          <a:p>
            <a:pPr lvl="1"/>
            <a:r>
              <a:rPr lang="en-US" dirty="0" err="1"/>
              <a:t>client.write</a:t>
            </a:r>
            <a:r>
              <a:rPr lang="en-US" dirty="0"/>
              <a:t>(), </a:t>
            </a:r>
            <a:r>
              <a:rPr lang="en-US" dirty="0" err="1"/>
              <a:t>client.print</a:t>
            </a:r>
            <a:r>
              <a:rPr lang="en-US" dirty="0"/>
              <a:t>(), </a:t>
            </a:r>
            <a:r>
              <a:rPr lang="en-US" dirty="0" err="1"/>
              <a:t>client.println</a:t>
            </a:r>
            <a:r>
              <a:rPr lang="en-US" dirty="0"/>
              <a:t>() allows the server to transmit data to the client.</a:t>
            </a:r>
          </a:p>
          <a:p>
            <a:r>
              <a:rPr lang="en-US" dirty="0" err="1"/>
              <a:t>client.stop</a:t>
            </a:r>
            <a:r>
              <a:rPr lang="en-US" dirty="0"/>
              <a:t>() closes the connection to the client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12042" y="1825625"/>
            <a:ext cx="5706979" cy="47837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UDP</a:t>
            </a:r>
          </a:p>
          <a:p>
            <a:r>
              <a:rPr lang="en-US" dirty="0"/>
              <a:t>Define an </a:t>
            </a:r>
            <a:r>
              <a:rPr lang="en-US" dirty="0" err="1"/>
              <a:t>EthernetUDP</a:t>
            </a:r>
            <a:r>
              <a:rPr lang="en-US" dirty="0"/>
              <a:t> object globally</a:t>
            </a:r>
          </a:p>
          <a:p>
            <a:r>
              <a:rPr lang="en-US" dirty="0"/>
              <a:t>Define a receive buffer globally</a:t>
            </a:r>
          </a:p>
          <a:p>
            <a:r>
              <a:rPr lang="en-US" dirty="0"/>
              <a:t>After initializing the network in setup(), start the UDP server with </a:t>
            </a:r>
            <a:r>
              <a:rPr lang="en-US" dirty="0" err="1"/>
              <a:t>Udp.begin</a:t>
            </a:r>
            <a:r>
              <a:rPr lang="en-US" dirty="0"/>
              <a:t>(#PORT) where #PORT is the receiving port locally</a:t>
            </a:r>
          </a:p>
          <a:p>
            <a:r>
              <a:rPr lang="en-US" dirty="0"/>
              <a:t>In loop(), check if there is a packet by performing </a:t>
            </a:r>
            <a:r>
              <a:rPr lang="en-US" dirty="0" err="1"/>
              <a:t>Udp.parsePacket</a:t>
            </a:r>
            <a:r>
              <a:rPr lang="en-US" dirty="0"/>
              <a:t>() (returns 0 if there is no packet, Size of packet if there is a p </a:t>
            </a:r>
            <a:r>
              <a:rPr lang="en-US" dirty="0" err="1"/>
              <a:t>acket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Helpers: </a:t>
            </a:r>
            <a:r>
              <a:rPr lang="en-US" dirty="0" err="1"/>
              <a:t>Udp.remotePort</a:t>
            </a:r>
            <a:r>
              <a:rPr lang="en-US" dirty="0"/>
              <a:t>(), </a:t>
            </a:r>
            <a:r>
              <a:rPr lang="en-US" dirty="0" err="1"/>
              <a:t>Udp.remoteIP</a:t>
            </a:r>
            <a:r>
              <a:rPr lang="en-US" dirty="0"/>
              <a:t>() returns the port and IP of the sender of the </a:t>
            </a:r>
            <a:r>
              <a:rPr lang="en-US" dirty="0" err="1"/>
              <a:t>udp</a:t>
            </a:r>
            <a:r>
              <a:rPr lang="en-US" dirty="0"/>
              <a:t> packet.</a:t>
            </a:r>
          </a:p>
          <a:p>
            <a:pPr lvl="1"/>
            <a:r>
              <a:rPr lang="en-US" dirty="0" err="1"/>
              <a:t>Udp.read</a:t>
            </a:r>
            <a:r>
              <a:rPr lang="en-US" dirty="0"/>
              <a:t>(buffer, </a:t>
            </a:r>
            <a:r>
              <a:rPr lang="en-US" dirty="0" err="1"/>
              <a:t>maxbuffersize</a:t>
            </a:r>
            <a:r>
              <a:rPr lang="en-US" dirty="0"/>
              <a:t>) reads the contents of the packet received by the server.</a:t>
            </a:r>
          </a:p>
          <a:p>
            <a:pPr lvl="1"/>
            <a:r>
              <a:rPr lang="en-US" dirty="0" err="1"/>
              <a:t>Udp.beginPacket</a:t>
            </a:r>
            <a:r>
              <a:rPr lang="en-US" dirty="0"/>
              <a:t>(</a:t>
            </a:r>
            <a:r>
              <a:rPr lang="en-US" dirty="0" err="1"/>
              <a:t>remoteip</a:t>
            </a:r>
            <a:r>
              <a:rPr lang="en-US" dirty="0"/>
              <a:t>, </a:t>
            </a:r>
            <a:r>
              <a:rPr lang="en-US" dirty="0" err="1"/>
              <a:t>remoteport</a:t>
            </a:r>
            <a:r>
              <a:rPr lang="en-US" dirty="0"/>
              <a:t>), </a:t>
            </a:r>
            <a:r>
              <a:rPr lang="en-US" dirty="0" err="1"/>
              <a:t>Udp.write</a:t>
            </a:r>
            <a:r>
              <a:rPr lang="en-US" dirty="0"/>
              <a:t>(</a:t>
            </a:r>
            <a:r>
              <a:rPr lang="en-US" dirty="0" err="1"/>
              <a:t>replybuffer</a:t>
            </a:r>
            <a:r>
              <a:rPr lang="en-US" dirty="0"/>
              <a:t>), </a:t>
            </a:r>
            <a:r>
              <a:rPr lang="en-US" dirty="0" err="1"/>
              <a:t>Udp.endpacket</a:t>
            </a:r>
            <a:r>
              <a:rPr lang="en-US" dirty="0"/>
              <a:t>() closes the packets being sent.</a:t>
            </a:r>
          </a:p>
        </p:txBody>
      </p:sp>
    </p:spTree>
    <p:extLst>
      <p:ext uri="{BB962C8B-B14F-4D97-AF65-F5344CB8AC3E}">
        <p14:creationId xmlns:p14="http://schemas.microsoft.com/office/powerpoint/2010/main" val="30486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communicate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227910" cy="4351338"/>
          </a:xfrm>
        </p:spPr>
        <p:txBody>
          <a:bodyPr/>
          <a:lstStyle/>
          <a:p>
            <a:r>
              <a:rPr lang="en-US" dirty="0" err="1"/>
              <a:t>Gizduino</a:t>
            </a:r>
            <a:r>
              <a:rPr lang="en-US" dirty="0"/>
              <a:t> IOT and the accompanying Ethernet library implement up to the transport layer in your protocol stack</a:t>
            </a:r>
          </a:p>
          <a:p>
            <a:r>
              <a:rPr lang="en-US" dirty="0"/>
              <a:t>Implementing the upper layers is the responsibility of the developer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10" y="1825625"/>
            <a:ext cx="5749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EG: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</a:p>
          <a:p>
            <a:r>
              <a:rPr lang="en-US" dirty="0"/>
              <a:t>Text-based, Connection-oriented (TCP)</a:t>
            </a:r>
          </a:p>
        </p:txBody>
      </p:sp>
    </p:spTree>
    <p:extLst>
      <p:ext uri="{BB962C8B-B14F-4D97-AF65-F5344CB8AC3E}">
        <p14:creationId xmlns:p14="http://schemas.microsoft.com/office/powerpoint/2010/main" val="26008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HTTP Request/Response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&lt;initial line, different for request vs. response&gt;</a:t>
            </a:r>
          </a:p>
          <a:p>
            <a:pPr marL="0" indent="0">
              <a:buNone/>
            </a:pPr>
            <a:r>
              <a:rPr lang="en-US" dirty="0"/>
              <a:t>Header1: value1</a:t>
            </a:r>
          </a:p>
          <a:p>
            <a:pPr marL="0" indent="0">
              <a:buNone/>
            </a:pPr>
            <a:r>
              <a:rPr lang="en-US" dirty="0"/>
              <a:t>Header2: value2</a:t>
            </a:r>
          </a:p>
          <a:p>
            <a:pPr marL="0" indent="0">
              <a:buNone/>
            </a:pPr>
            <a:r>
              <a:rPr lang="en-US" dirty="0"/>
              <a:t>Header3: value3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&lt;optional message body goes here, like file contents or query data;</a:t>
            </a:r>
          </a:p>
          <a:p>
            <a:pPr marL="0" indent="0">
              <a:buNone/>
            </a:pPr>
            <a:r>
              <a:rPr lang="en-US" dirty="0"/>
              <a:t> it can be many lines long, or even binary data $&amp;*%@!^$@&gt;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Requests:</a:t>
            </a:r>
          </a:p>
          <a:p>
            <a:pPr marL="0" indent="0">
              <a:buNone/>
            </a:pPr>
            <a:r>
              <a:rPr lang="en-US" dirty="0"/>
              <a:t>METHOD path HTTP/1.1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Responses:</a:t>
            </a:r>
          </a:p>
          <a:p>
            <a:pPr marL="0" indent="0">
              <a:buNone/>
            </a:pPr>
            <a:r>
              <a:rPr lang="en-US" dirty="0"/>
              <a:t>HTTP/1.1 Status (Status message)</a:t>
            </a:r>
          </a:p>
        </p:txBody>
      </p:sp>
    </p:spTree>
    <p:extLst>
      <p:ext uri="{BB962C8B-B14F-4D97-AF65-F5344CB8AC3E}">
        <p14:creationId xmlns:p14="http://schemas.microsoft.com/office/powerpoint/2010/main" val="22055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following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sensor X that produces a signal varying voltage level between 0-5V equivalent to something that it measures.</a:t>
            </a:r>
          </a:p>
          <a:p>
            <a:pPr lvl="1"/>
            <a:r>
              <a:rPr lang="en-US" dirty="0"/>
              <a:t>EG: A temperature sensor that produces a reading of 10mV per C</a:t>
            </a:r>
          </a:p>
          <a:p>
            <a:r>
              <a:rPr lang="en-US" dirty="0"/>
              <a:t>How do we measure this?</a:t>
            </a:r>
          </a:p>
          <a:p>
            <a:r>
              <a:rPr lang="en-US" dirty="0"/>
              <a:t>Notice that we cannot use digital inputs as they are limited to reading two values, a HIGH value and LOW value</a:t>
            </a:r>
          </a:p>
        </p:txBody>
      </p:sp>
      <p:pic>
        <p:nvPicPr>
          <p:cNvPr id="4" name="Picture 3" descr="LM35 Precision Centigrade Temperature Sensors (Rev. F)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38159" r="45521" b="29948"/>
          <a:stretch/>
        </p:blipFill>
        <p:spPr>
          <a:xfrm>
            <a:off x="8140700" y="4292599"/>
            <a:ext cx="3429000" cy="21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Host:</a:t>
            </a:r>
          </a:p>
          <a:p>
            <a:r>
              <a:rPr lang="en-US" dirty="0"/>
              <a:t>Content-Type: </a:t>
            </a:r>
          </a:p>
          <a:p>
            <a:pPr lvl="1"/>
            <a:r>
              <a:rPr lang="en-US" dirty="0"/>
              <a:t>Content-Type: application/x-www-form-</a:t>
            </a:r>
            <a:r>
              <a:rPr lang="en-US" dirty="0" err="1"/>
              <a:t>urlencoded</a:t>
            </a:r>
            <a:endParaRPr lang="en-US" dirty="0"/>
          </a:p>
          <a:p>
            <a:pPr lvl="1"/>
            <a:r>
              <a:rPr lang="en-US" dirty="0"/>
              <a:t>Content-Type: application/octet-stream</a:t>
            </a:r>
          </a:p>
          <a:p>
            <a:pPr lvl="1"/>
            <a:r>
              <a:rPr lang="en-US" dirty="0"/>
              <a:t>Content-Type: application/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Content-Length: </a:t>
            </a:r>
          </a:p>
          <a:p>
            <a:r>
              <a:rPr lang="en-US" dirty="0"/>
              <a:t>Authorization:</a:t>
            </a:r>
          </a:p>
          <a:p>
            <a:r>
              <a:rPr lang="en-US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3434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Integration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Azure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has lots of services that can be very useful for </a:t>
            </a:r>
            <a:r>
              <a:rPr lang="en-US" dirty="0" err="1"/>
              <a:t>IoT</a:t>
            </a:r>
            <a:r>
              <a:rPr lang="en-US" dirty="0"/>
              <a:t> projects</a:t>
            </a:r>
          </a:p>
          <a:p>
            <a:r>
              <a:rPr lang="en-US" dirty="0"/>
              <a:t>Event Hub, </a:t>
            </a:r>
            <a:r>
              <a:rPr lang="en-US" dirty="0" err="1"/>
              <a:t>IoT</a:t>
            </a:r>
            <a:r>
              <a:rPr lang="en-US" dirty="0"/>
              <a:t> Hub, Stream Analytics and lots of other nifty things</a:t>
            </a:r>
          </a:p>
          <a:p>
            <a:r>
              <a:rPr lang="en-US" dirty="0"/>
              <a:t>For the most part, most services are accessible only with use of some security features (encryption,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38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r>
              <a:rPr lang="en-US" dirty="0" err="1"/>
              <a:t>Gizduino</a:t>
            </a:r>
            <a:r>
              <a:rPr lang="en-US" dirty="0"/>
              <a:t>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Gizduino</a:t>
            </a:r>
            <a:r>
              <a:rPr lang="en-US" dirty="0"/>
              <a:t> is a very simple MCU</a:t>
            </a:r>
          </a:p>
          <a:p>
            <a:r>
              <a:rPr lang="en-US" dirty="0"/>
              <a:t>Certain limitations will apply to what it can compute</a:t>
            </a:r>
          </a:p>
          <a:p>
            <a:r>
              <a:rPr lang="en-US" dirty="0"/>
              <a:t>Big Issue: Crypto on </a:t>
            </a:r>
            <a:r>
              <a:rPr lang="en-US" dirty="0" err="1"/>
              <a:t>Gizduino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ways around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785"/>
            <a:ext cx="10515600" cy="4351338"/>
          </a:xfrm>
        </p:spPr>
        <p:txBody>
          <a:bodyPr/>
          <a:lstStyle/>
          <a:p>
            <a:r>
              <a:rPr lang="en-US" dirty="0"/>
              <a:t>Hub and Spoke approach</a:t>
            </a:r>
          </a:p>
          <a:p>
            <a:pPr lvl="1"/>
            <a:r>
              <a:rPr lang="en-US" dirty="0"/>
              <a:t>Have a small network between weaker MCUs and a stronger embedded hub that has sufficient CPU like a Raspberry PI2 (or even a  PC) to perform encryption and communicate with Azure</a:t>
            </a:r>
          </a:p>
        </p:txBody>
      </p:sp>
      <p:pic>
        <p:nvPicPr>
          <p:cNvPr id="2050" name="Picture 2" descr="http://www.e-gizmo.com/KIT/images/gizDuinoIOT644/gizDuino%20IOT%204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8964"/>
            <a:ext cx="1339831" cy="11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e-gizmo.com/KIT/images/gizDuinoIOT644/gizDuino%20IOT%204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67" y="3378995"/>
            <a:ext cx="1339831" cy="11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e-gizmo.com/KIT/images/gizDuinoIOT644/gizDuino%20IOT%204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64" y="5490501"/>
            <a:ext cx="1339831" cy="11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raspberrypi.org/wp-content/uploads/2015/01/Pi2ModB1GB_-comp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4" y="3742335"/>
            <a:ext cx="2282835" cy="12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5" idx="3"/>
            <a:endCxn id="2052" idx="1"/>
          </p:cNvCxnSpPr>
          <p:nvPr/>
        </p:nvCxnSpPr>
        <p:spPr>
          <a:xfrm>
            <a:off x="1756498" y="3950098"/>
            <a:ext cx="2486846" cy="4384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050" idx="3"/>
            <a:endCxn id="2052" idx="1"/>
          </p:cNvCxnSpPr>
          <p:nvPr/>
        </p:nvCxnSpPr>
        <p:spPr>
          <a:xfrm flipV="1">
            <a:off x="2178031" y="4388579"/>
            <a:ext cx="2065313" cy="9114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2052" idx="1"/>
          </p:cNvCxnSpPr>
          <p:nvPr/>
        </p:nvCxnSpPr>
        <p:spPr>
          <a:xfrm flipV="1">
            <a:off x="3269480" y="4388579"/>
            <a:ext cx="973864" cy="11019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intelequia.com/portals/0/images/servicios/azure/ms-az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31" y="3950098"/>
            <a:ext cx="2512469" cy="7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2052" idx="3"/>
            <a:endCxn id="2054" idx="1"/>
          </p:cNvCxnSpPr>
          <p:nvPr/>
        </p:nvCxnSpPr>
        <p:spPr>
          <a:xfrm flipV="1">
            <a:off x="6526179" y="4339531"/>
            <a:ext cx="2315152" cy="4904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2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your 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more flexible and customizable to particular situations or design decisions</a:t>
            </a:r>
          </a:p>
          <a:p>
            <a:r>
              <a:rPr lang="en-US" dirty="0"/>
              <a:t>Freedom in the choice of tools and platforms to be used</a:t>
            </a:r>
          </a:p>
          <a:p>
            <a:r>
              <a:rPr lang="en-US" dirty="0"/>
              <a:t>Less restrictive about the use of encryption, at least during your prototyping stage with cheaper hardware.</a:t>
            </a:r>
          </a:p>
          <a:p>
            <a:pPr lvl="1"/>
            <a:r>
              <a:rPr lang="en-US" dirty="0"/>
              <a:t>BIG NOTE: WHEN IN PRODUCTION, TRY TO IMPLEMENT SOME BEST PRACTICES WITH REGARDS TO SECURITY</a:t>
            </a:r>
          </a:p>
          <a:p>
            <a:r>
              <a:rPr lang="en-US" dirty="0"/>
              <a:t>Still take advantage of some pre-existing services already available to Azure</a:t>
            </a:r>
          </a:p>
        </p:txBody>
      </p:sp>
    </p:spTree>
    <p:extLst>
      <p:ext uri="{BB962C8B-B14F-4D97-AF65-F5344CB8AC3E}">
        <p14:creationId xmlns:p14="http://schemas.microsoft.com/office/powerpoint/2010/main" val="15759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Implement-Your-Own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apps can serve as really quick implementations of application code that can ingest data produced by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Can be programmed to store data, or to be processed by other services, such as those found in Azure through the use of Azure’s SDK</a:t>
            </a:r>
          </a:p>
        </p:txBody>
      </p:sp>
    </p:spTree>
    <p:extLst>
      <p:ext uri="{BB962C8B-B14F-4D97-AF65-F5344CB8AC3E}">
        <p14:creationId xmlns:p14="http://schemas.microsoft.com/office/powerpoint/2010/main" val="39527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sample of web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from flask import Flask, request</a:t>
            </a:r>
          </a:p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datetime</a:t>
            </a:r>
            <a:r>
              <a:rPr lang="en-US" sz="2400" dirty="0"/>
              <a:t>, </a:t>
            </a:r>
            <a:r>
              <a:rPr lang="en-US" sz="2400" dirty="0" err="1"/>
              <a:t>json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 err="1"/>
              <a:t>someobjectstore</a:t>
            </a:r>
            <a:r>
              <a:rPr lang="en-US" sz="2400" dirty="0"/>
              <a:t> is defined somewhere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app.route</a:t>
            </a:r>
            <a:r>
              <a:rPr lang="en-US" sz="2400" dirty="0"/>
              <a:t>('/Devices/&lt;</a:t>
            </a:r>
            <a:r>
              <a:rPr lang="en-US" sz="2400" dirty="0" err="1"/>
              <a:t>devid</a:t>
            </a:r>
            <a:r>
              <a:rPr lang="en-US" sz="2400" dirty="0"/>
              <a:t>&gt;/state', methods = ['POST'] )</a:t>
            </a:r>
          </a:p>
          <a:p>
            <a:pPr marL="0" indent="0">
              <a:buNone/>
            </a:pPr>
            <a:r>
              <a:rPr lang="en-US" sz="2400" dirty="0" err="1"/>
              <a:t>def</a:t>
            </a:r>
            <a:r>
              <a:rPr lang="en-US" sz="2400" dirty="0"/>
              <a:t> </a:t>
            </a:r>
            <a:r>
              <a:rPr lang="en-US" sz="2400" dirty="0" err="1"/>
              <a:t>recordTemp</a:t>
            </a:r>
            <a:r>
              <a:rPr lang="en-US" sz="2400" dirty="0"/>
              <a:t>(</a:t>
            </a:r>
            <a:r>
              <a:rPr lang="en-US" sz="2400" dirty="0" err="1"/>
              <a:t>devid</a:t>
            </a:r>
            <a:r>
              <a:rPr lang="en-US" sz="2400" dirty="0"/>
              <a:t>):</a:t>
            </a:r>
          </a:p>
          <a:p>
            <a:pPr marL="0" indent="0">
              <a:buNone/>
            </a:pPr>
            <a:r>
              <a:rPr lang="en-US" sz="2400" dirty="0"/>
              <a:t>    temp = </a:t>
            </a:r>
            <a:r>
              <a:rPr lang="en-US" sz="2400" dirty="0" err="1"/>
              <a:t>request.form</a:t>
            </a:r>
            <a:r>
              <a:rPr lang="en-US" sz="2400" dirty="0"/>
              <a:t>['temp']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tdata</a:t>
            </a:r>
            <a:r>
              <a:rPr lang="en-US" sz="2400" dirty="0"/>
              <a:t> = { '</a:t>
            </a:r>
            <a:r>
              <a:rPr lang="en-US" sz="2400" dirty="0" err="1"/>
              <a:t>DevId</a:t>
            </a:r>
            <a:r>
              <a:rPr lang="en-US" sz="2400" dirty="0"/>
              <a:t>':</a:t>
            </a:r>
            <a:r>
              <a:rPr lang="en-US" sz="2400" dirty="0" err="1"/>
              <a:t>devid</a:t>
            </a:r>
            <a:r>
              <a:rPr lang="en-US" sz="2400" dirty="0"/>
              <a:t>,"Time":</a:t>
            </a:r>
            <a:r>
              <a:rPr lang="en-US" sz="2400" dirty="0" err="1"/>
              <a:t>str</a:t>
            </a:r>
            <a:r>
              <a:rPr lang="en-US" sz="2400" dirty="0"/>
              <a:t>(</a:t>
            </a:r>
            <a:r>
              <a:rPr lang="en-US" sz="2400" dirty="0" err="1"/>
              <a:t>datetime.datetime.utcnow</a:t>
            </a:r>
            <a:r>
              <a:rPr lang="en-US" sz="2400" dirty="0"/>
              <a:t>()),"</a:t>
            </a:r>
            <a:r>
              <a:rPr lang="en-US" sz="2400" dirty="0" err="1"/>
              <a:t>Temperature":temp</a:t>
            </a:r>
            <a:r>
              <a:rPr lang="en-US" sz="2400" dirty="0"/>
              <a:t> }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someobjectstore.save</a:t>
            </a:r>
            <a:r>
              <a:rPr lang="en-US" sz="2400" dirty="0"/>
              <a:t>('iotsample0917',json.dumps(</a:t>
            </a:r>
            <a:r>
              <a:rPr lang="en-US" sz="2400" dirty="0" err="1"/>
              <a:t>tdata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curstate</a:t>
            </a:r>
            <a:r>
              <a:rPr lang="en-US" sz="2400" dirty="0"/>
              <a:t> = </a:t>
            </a:r>
            <a:r>
              <a:rPr lang="en-US" sz="2400" dirty="0" err="1"/>
              <a:t>get_device</a:t>
            </a:r>
            <a:r>
              <a:rPr lang="en-US" sz="2400" dirty="0"/>
              <a:t>(</a:t>
            </a:r>
            <a:r>
              <a:rPr lang="en-US" sz="2400" dirty="0" err="1"/>
              <a:t>devid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return </a:t>
            </a:r>
            <a:r>
              <a:rPr lang="en-US" sz="2400" dirty="0" err="1"/>
              <a:t>curstate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Machines are by far the most flexible option in deploying apps that could support any </a:t>
            </a:r>
            <a:r>
              <a:rPr lang="en-US" dirty="0" err="1"/>
              <a:t>IoT</a:t>
            </a:r>
            <a:r>
              <a:rPr lang="en-US" dirty="0"/>
              <a:t> (whether something as simple as the </a:t>
            </a:r>
            <a:r>
              <a:rPr lang="en-US" dirty="0" err="1"/>
              <a:t>Gizduino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or something more powerful)</a:t>
            </a:r>
          </a:p>
          <a:p>
            <a:r>
              <a:rPr lang="en-US" dirty="0"/>
              <a:t>Come in the platform of your choice, running the software of your choice and the configuration of your choice</a:t>
            </a:r>
          </a:p>
          <a:p>
            <a:r>
              <a:rPr lang="en-US" dirty="0"/>
              <a:t>They can support almost any scenario, including the limitations of our </a:t>
            </a:r>
            <a:r>
              <a:rPr lang="en-US" dirty="0" err="1"/>
              <a:t>Gizduino</a:t>
            </a:r>
            <a:r>
              <a:rPr lang="en-US" dirty="0"/>
              <a:t>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SDKs still allow integration to many of Azure’s different services</a:t>
            </a:r>
          </a:p>
        </p:txBody>
      </p:sp>
      <p:pic>
        <p:nvPicPr>
          <p:cNvPr id="4" name="Picture 3" descr="Settings - Microsoft Azur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3894" r="59063" b="53438"/>
          <a:stretch/>
        </p:blipFill>
        <p:spPr>
          <a:xfrm>
            <a:off x="7753350" y="5561511"/>
            <a:ext cx="4229100" cy="25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manages everything</a:t>
            </a:r>
          </a:p>
          <a:p>
            <a:pPr lvl="1"/>
            <a:r>
              <a:rPr lang="en-US" dirty="0"/>
              <a:t>Scaling, Availability, Patching and Security, Configuration,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Analog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concept of “analog” is the ability of the device to recognize other voltage levels</a:t>
            </a:r>
          </a:p>
          <a:p>
            <a:pPr lvl="1"/>
            <a:r>
              <a:rPr lang="en-US" dirty="0"/>
              <a:t>In theory, they can represent a “continuous” range of values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14500" y="33528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844800" y="5105400"/>
            <a:ext cx="113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8448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751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14500" y="3352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6743700" y="3162299"/>
            <a:ext cx="3149600" cy="1968501"/>
          </a:xfrm>
          <a:custGeom>
            <a:avLst/>
            <a:gdLst>
              <a:gd name="connsiteX0" fmla="*/ 0 w 952500"/>
              <a:gd name="connsiteY0" fmla="*/ 1968501 h 1968501"/>
              <a:gd name="connsiteX1" fmla="*/ 228600 w 952500"/>
              <a:gd name="connsiteY1" fmla="*/ 1 h 1968501"/>
              <a:gd name="connsiteX2" fmla="*/ 685800 w 952500"/>
              <a:gd name="connsiteY2" fmla="*/ 1955801 h 1968501"/>
              <a:gd name="connsiteX3" fmla="*/ 952500 w 952500"/>
              <a:gd name="connsiteY3" fmla="*/ 50801 h 196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968501">
                <a:moveTo>
                  <a:pt x="0" y="1968501"/>
                </a:moveTo>
                <a:cubicBezTo>
                  <a:pt x="57150" y="985309"/>
                  <a:pt x="114300" y="2118"/>
                  <a:pt x="228600" y="1"/>
                </a:cubicBezTo>
                <a:cubicBezTo>
                  <a:pt x="342900" y="-2116"/>
                  <a:pt x="565150" y="1947334"/>
                  <a:pt x="685800" y="1955801"/>
                </a:cubicBezTo>
                <a:cubicBezTo>
                  <a:pt x="806450" y="1964268"/>
                  <a:pt x="879475" y="1007534"/>
                  <a:pt x="952500" y="508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write Web app code without worrying about the underlying infrastructure</a:t>
            </a:r>
          </a:p>
          <a:p>
            <a:r>
              <a:rPr lang="en-US" dirty="0"/>
              <a:t>Supports a variety of runtimes including ASP.NET, Python, PHP, Node.js and more</a:t>
            </a:r>
          </a:p>
          <a:p>
            <a:r>
              <a:rPr lang="en-US" dirty="0"/>
              <a:t>Application code can use Azure SDK to integrate into other Azure services.</a:t>
            </a:r>
          </a:p>
          <a:p>
            <a:r>
              <a:rPr lang="en-US" dirty="0"/>
              <a:t>Limited to supporting HTTP</a:t>
            </a:r>
          </a:p>
        </p:txBody>
      </p:sp>
      <p:pic>
        <p:nvPicPr>
          <p:cNvPr id="7" name="Content Placeholder 3" descr="Settings - Microsoft Azure - Google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t="15396" r="29464" b="11930"/>
          <a:stretch/>
        </p:blipFill>
        <p:spPr>
          <a:xfrm>
            <a:off x="6395751" y="4387849"/>
            <a:ext cx="5586699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SDK is your Best Friend</a:t>
            </a:r>
          </a:p>
        </p:txBody>
      </p:sp>
      <p:pic>
        <p:nvPicPr>
          <p:cNvPr id="4" name="Content Placeholder 3" descr="Download Azure SDKs and Tools | Azure - Google Chrome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34190" r="23660" b="8454"/>
          <a:stretch/>
        </p:blipFill>
        <p:spPr>
          <a:xfrm>
            <a:off x="2259106" y="2022438"/>
            <a:ext cx="7209940" cy="3818964"/>
          </a:xfrm>
        </p:spPr>
      </p:pic>
    </p:spTree>
    <p:extLst>
      <p:ext uri="{BB962C8B-B14F-4D97-AF65-F5344CB8AC3E}">
        <p14:creationId xmlns:p14="http://schemas.microsoft.com/office/powerpoint/2010/main" val="30320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Gizduino</a:t>
            </a:r>
            <a:r>
              <a:rPr lang="en-US" dirty="0"/>
              <a:t> is a digital system</a:t>
            </a:r>
          </a:p>
          <a:p>
            <a:r>
              <a:rPr lang="en-US" dirty="0"/>
              <a:t>Perform a conversion of the Analog signal into a Digital Representation</a:t>
            </a:r>
          </a:p>
          <a:p>
            <a:r>
              <a:rPr lang="en-US" dirty="0"/>
              <a:t>There is a limit to the number of voltage levels that can be represented by the analog signal</a:t>
            </a:r>
          </a:p>
          <a:p>
            <a:pPr lvl="1"/>
            <a:r>
              <a:rPr lang="en-US" dirty="0"/>
              <a:t>EG: </a:t>
            </a:r>
            <a:r>
              <a:rPr lang="en-US" dirty="0" err="1"/>
              <a:t>Gizduino</a:t>
            </a:r>
            <a:r>
              <a:rPr lang="en-US" dirty="0"/>
              <a:t> IOT board has a 10-bit ADC (analog-digital converter) resolution</a:t>
            </a:r>
          </a:p>
        </p:txBody>
      </p:sp>
    </p:spTree>
    <p:extLst>
      <p:ext uri="{BB962C8B-B14F-4D97-AF65-F5344CB8AC3E}">
        <p14:creationId xmlns:p14="http://schemas.microsoft.com/office/powerpoint/2010/main" val="410497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514122"/>
            <a:ext cx="1106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Digital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1200" y="514122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Analog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18200" y="1632466"/>
            <a:ext cx="12700" cy="38412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39055" y="1109246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2705" y="5473700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153698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HIGH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244356"/>
            <a:ext cx="879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71178" y="153698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1023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1178" y="52443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69335" y="2559854"/>
            <a:ext cx="28548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1024 Levels </a:t>
            </a:r>
          </a:p>
          <a:p>
            <a:r>
              <a:rPr lang="en-US" sz="2800" dirty="0"/>
              <a:t>5/1024 V per level</a:t>
            </a:r>
          </a:p>
          <a:p>
            <a:endParaRPr lang="en-US" sz="2800" dirty="0"/>
          </a:p>
          <a:p>
            <a:r>
              <a:rPr lang="en-US" sz="2800" dirty="0"/>
              <a:t>2</a:t>
            </a:r>
            <a:r>
              <a:rPr lang="en-US" sz="2800" baseline="30000" dirty="0"/>
              <a:t>10 </a:t>
            </a:r>
            <a:r>
              <a:rPr lang="en-US" sz="2800" dirty="0"/>
              <a:t>= 1024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01460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analogRead</a:t>
            </a:r>
            <a:r>
              <a:rPr lang="en-US" dirty="0"/>
              <a:t>(channel)</a:t>
            </a:r>
          </a:p>
          <a:p>
            <a:pPr lvl="1"/>
            <a:r>
              <a:rPr lang="en-US" dirty="0"/>
              <a:t>Perform ADC from a specific channel (A0-A5)</a:t>
            </a:r>
          </a:p>
          <a:p>
            <a:pPr lvl="1"/>
            <a:r>
              <a:rPr lang="en-US" dirty="0"/>
              <a:t>Returns an integer with value from 0-1023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= </a:t>
            </a:r>
            <a:r>
              <a:rPr lang="en-US" dirty="0" err="1"/>
              <a:t>analogRead</a:t>
            </a:r>
            <a:r>
              <a:rPr lang="en-US" dirty="0"/>
              <a:t>(channel)</a:t>
            </a:r>
          </a:p>
          <a:p>
            <a:pPr lvl="1"/>
            <a:r>
              <a:rPr lang="en-US" dirty="0"/>
              <a:t>channel = number label of analog pin input to be read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= variable assigned to hold the read value</a:t>
            </a:r>
          </a:p>
        </p:txBody>
      </p:sp>
    </p:spTree>
    <p:extLst>
      <p:ext uri="{BB962C8B-B14F-4D97-AF65-F5344CB8AC3E}">
        <p14:creationId xmlns:p14="http://schemas.microsoft.com/office/powerpoint/2010/main" val="36493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2994</Words>
  <Application>Microsoft Macintosh PowerPoint</Application>
  <PresentationFormat>Widescreen</PresentationFormat>
  <Paragraphs>398</Paragraphs>
  <Slides>61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Office Theme</vt:lpstr>
      <vt:lpstr>PowerPoint Presentation</vt:lpstr>
      <vt:lpstr>Quick Introduction</vt:lpstr>
      <vt:lpstr>Microcontroller Meets the World</vt:lpstr>
      <vt:lpstr>Previously…</vt:lpstr>
      <vt:lpstr>Consider the following</vt:lpstr>
      <vt:lpstr>Go Analog</vt:lpstr>
      <vt:lpstr>Real-world Limitations</vt:lpstr>
      <vt:lpstr>PowerPoint Presentation</vt:lpstr>
      <vt:lpstr>Analog Input</vt:lpstr>
      <vt:lpstr>eg: reading temperature from a LM35</vt:lpstr>
      <vt:lpstr>Things to consider for analog input</vt:lpstr>
      <vt:lpstr>Speaking of sensors</vt:lpstr>
      <vt:lpstr>Some Important Notes on Sensors</vt:lpstr>
      <vt:lpstr>&lt;potential sensors slides go here, will put later if there is time&gt;</vt:lpstr>
      <vt:lpstr>What about output?</vt:lpstr>
      <vt:lpstr>PWM- Pulse Width Modulation</vt:lpstr>
      <vt:lpstr>PWM (cont)</vt:lpstr>
      <vt:lpstr>“Analog Output”</vt:lpstr>
      <vt:lpstr>Sample uses of PWM in controlling analog actuators</vt:lpstr>
      <vt:lpstr>Internet of Things (IOT)</vt:lpstr>
      <vt:lpstr>IoT Applications</vt:lpstr>
      <vt:lpstr>Amazon Echo</vt:lpstr>
      <vt:lpstr>Nest Learning Thermostat</vt:lpstr>
      <vt:lpstr>FitBit</vt:lpstr>
      <vt:lpstr>Self-Driving Cars</vt:lpstr>
      <vt:lpstr>IoT Continued</vt:lpstr>
      <vt:lpstr>Cloud Technologies</vt:lpstr>
      <vt:lpstr>Big Data and Analytics</vt:lpstr>
      <vt:lpstr>Challenges</vt:lpstr>
      <vt:lpstr>Microcontrollers and other devices</vt:lpstr>
      <vt:lpstr>Networking</vt:lpstr>
      <vt:lpstr>Networking Basics</vt:lpstr>
      <vt:lpstr>Network Devices</vt:lpstr>
      <vt:lpstr>IP Addressing</vt:lpstr>
      <vt:lpstr>Subnets</vt:lpstr>
      <vt:lpstr>IPV4 Addressing</vt:lpstr>
      <vt:lpstr>Ports</vt:lpstr>
      <vt:lpstr>Ethernet</vt:lpstr>
      <vt:lpstr>Ethernet</vt:lpstr>
      <vt:lpstr>How to start?</vt:lpstr>
      <vt:lpstr>How to start?</vt:lpstr>
      <vt:lpstr>How to start?</vt:lpstr>
      <vt:lpstr>How to start?</vt:lpstr>
      <vt:lpstr>Connection types</vt:lpstr>
      <vt:lpstr>As a Client</vt:lpstr>
      <vt:lpstr>As a Server</vt:lpstr>
      <vt:lpstr>How to communicate</vt:lpstr>
      <vt:lpstr>EG: HTTP</vt:lpstr>
      <vt:lpstr>Anatomy of an HTTP Request/Response</vt:lpstr>
      <vt:lpstr>Some useful Headers</vt:lpstr>
      <vt:lpstr>Azure Integration</vt:lpstr>
      <vt:lpstr>Brief Azure Overview</vt:lpstr>
      <vt:lpstr>Limitations of Gizduino IOT</vt:lpstr>
      <vt:lpstr>A few ways around it</vt:lpstr>
      <vt:lpstr>Implement your own</vt:lpstr>
      <vt:lpstr>Quick Implement-Your-Own</vt:lpstr>
      <vt:lpstr>Quick sample of web code</vt:lpstr>
      <vt:lpstr>Virtual machines</vt:lpstr>
      <vt:lpstr>Virtual machines</vt:lpstr>
      <vt:lpstr>Azure Apps</vt:lpstr>
      <vt:lpstr>The SDK is your Best Friend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Abiera</dc:creator>
  <cp:lastModifiedBy>Gabriel Philippe  A. Abiera</cp:lastModifiedBy>
  <cp:revision>75</cp:revision>
  <dcterms:created xsi:type="dcterms:W3CDTF">2016-02-26T03:23:58Z</dcterms:created>
  <dcterms:modified xsi:type="dcterms:W3CDTF">2016-06-25T08:21:16Z</dcterms:modified>
</cp:coreProperties>
</file>